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60" r:id="rId3"/>
    <p:sldId id="259" r:id="rId4"/>
    <p:sldId id="267" r:id="rId5"/>
    <p:sldId id="261" r:id="rId6"/>
    <p:sldId id="266" r:id="rId7"/>
    <p:sldId id="268" r:id="rId8"/>
    <p:sldId id="269" r:id="rId9"/>
    <p:sldId id="265" r:id="rId10"/>
    <p:sldId id="271" r:id="rId11"/>
    <p:sldId id="272" r:id="rId12"/>
    <p:sldId id="273" r:id="rId13"/>
    <p:sldId id="274" r:id="rId14"/>
    <p:sldId id="263" r:id="rId15"/>
    <p:sldId id="275" r:id="rId16"/>
    <p:sldId id="276" r:id="rId17"/>
    <p:sldId id="270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79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/>
              <a:t>Case Study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Erick Hernández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7722EA-6024-423F-A09E-AEEC7446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68" y="2379052"/>
            <a:ext cx="50532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6E8190-D523-460A-A8F4-4A326B93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10" y="2107590"/>
            <a:ext cx="4334179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FADA08-E9FB-442F-8ADF-B7721B24527E}"/>
              </a:ext>
            </a:extLst>
          </p:cNvPr>
          <p:cNvSpPr/>
          <p:nvPr/>
        </p:nvSpPr>
        <p:spPr>
          <a:xfrm>
            <a:off x="7372350" y="2228850"/>
            <a:ext cx="400050" cy="533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58A8354-74DC-4203-8E9D-16D7EE42A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351782"/>
            <a:ext cx="718145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salary_shown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company_h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title_length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seniority_lead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seniority_mid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-senior',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seniority_senior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'v1', 'v2', 'v3’, … , ‘v56’,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'v25_shown', 'v30_shown’,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0, 1, 2, 3, …, 99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5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M</a:t>
            </a:r>
            <a:r>
              <a:rPr lang="en-US" dirty="0" err="1"/>
              <a:t>odel</a:t>
            </a:r>
            <a:r>
              <a:rPr lang="en-US" dirty="0"/>
              <a:t> Development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A680CA-B1E2-4B02-8094-E00DFA1C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</a:t>
            </a:r>
          </a:p>
          <a:p>
            <a:r>
              <a:rPr lang="de-DE" dirty="0"/>
              <a:t>AUC = 0.81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5931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026" name="Picture 2" descr="Image result for jupyter notebook logo">
            <a:extLst>
              <a:ext uri="{FF2B5EF4-FFF2-40B4-BE49-F238E27FC236}">
                <a16:creationId xmlns:a16="http://schemas.microsoft.com/office/drawing/2014/main" id="{42986042-7D37-4DD7-9545-F3E9C46E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55" y="3023525"/>
            <a:ext cx="1746550" cy="20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E5937-39B4-4CE1-914E-BB67C830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52" y="2568905"/>
            <a:ext cx="7531681" cy="31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Model Improvement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D966479-1C95-4F4F-846D-05A31E34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GridSearch</a:t>
            </a:r>
            <a:r>
              <a:rPr lang="de-DE" dirty="0"/>
              <a:t> for:</a:t>
            </a:r>
          </a:p>
          <a:p>
            <a:r>
              <a:rPr lang="de-DE" dirty="0"/>
              <a:t>- Extra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- Random Forest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AdaBoost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- Gradient </a:t>
            </a:r>
            <a:r>
              <a:rPr lang="de-DE" dirty="0" err="1"/>
              <a:t>Boosting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- SVM</a:t>
            </a:r>
          </a:p>
          <a:p>
            <a:r>
              <a:rPr lang="de-DE" dirty="0"/>
              <a:t>- </a:t>
            </a:r>
            <a:r>
              <a:rPr lang="de-DE" dirty="0" err="1"/>
              <a:t>Logistic</a:t>
            </a:r>
            <a:r>
              <a:rPr lang="de-DE" dirty="0"/>
              <a:t> Regression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0187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Model Improvement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D966479-1C95-4F4F-846D-05A31E34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AdaBoost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AUC = 0.856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294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5554C-AA93-40D6-9F5D-FDFC9897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0"/>
          <a:stretch/>
        </p:blipFill>
        <p:spPr>
          <a:xfrm>
            <a:off x="2659916" y="2419350"/>
            <a:ext cx="6872168" cy="3300057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39D30C-02BF-4024-9D6C-4E1F65D9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81565" r="77297" b="1569"/>
          <a:stretch/>
        </p:blipFill>
        <p:spPr>
          <a:xfrm>
            <a:off x="483572" y="1908442"/>
            <a:ext cx="2729569" cy="2950388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B3DE5-3673-4907-93F2-1DCA0FFAA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3" t="85408" r="12630" b="-2274"/>
          <a:stretch/>
        </p:blipFill>
        <p:spPr>
          <a:xfrm>
            <a:off x="8978861" y="2580907"/>
            <a:ext cx="2729569" cy="295038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2701B6-312F-451E-AF56-B9371ED64652}"/>
              </a:ext>
            </a:extLst>
          </p:cNvPr>
          <p:cNvSpPr/>
          <p:nvPr/>
        </p:nvSpPr>
        <p:spPr>
          <a:xfrm>
            <a:off x="333375" y="2618358"/>
            <a:ext cx="3095625" cy="2411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2CE108-2D52-4F0B-BCE1-59310607AC99}"/>
              </a:ext>
            </a:extLst>
          </p:cNvPr>
          <p:cNvSpPr/>
          <p:nvPr/>
        </p:nvSpPr>
        <p:spPr>
          <a:xfrm>
            <a:off x="8753475" y="2618358"/>
            <a:ext cx="3095625" cy="2411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BDA12A-DC0F-4E84-A070-E4A35616BDC4}"/>
              </a:ext>
            </a:extLst>
          </p:cNvPr>
          <p:cNvSpPr/>
          <p:nvPr/>
        </p:nvSpPr>
        <p:spPr>
          <a:xfrm>
            <a:off x="3535206" y="5172075"/>
            <a:ext cx="627220" cy="547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BE7336-B010-48E1-B993-F16270CD078C}"/>
              </a:ext>
            </a:extLst>
          </p:cNvPr>
          <p:cNvSpPr/>
          <p:nvPr/>
        </p:nvSpPr>
        <p:spPr>
          <a:xfrm>
            <a:off x="8029576" y="5172075"/>
            <a:ext cx="627220" cy="547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38B856-A528-4DD5-9BC2-21083D503D39}"/>
              </a:ext>
            </a:extLst>
          </p:cNvPr>
          <p:cNvCxnSpPr/>
          <p:nvPr/>
        </p:nvCxnSpPr>
        <p:spPr>
          <a:xfrm>
            <a:off x="3429000" y="2924175"/>
            <a:ext cx="733426" cy="23145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BB31F7-DA71-4342-B0E6-C88FA595DAED}"/>
              </a:ext>
            </a:extLst>
          </p:cNvPr>
          <p:cNvCxnSpPr>
            <a:cxnSpLocks/>
          </p:cNvCxnSpPr>
          <p:nvPr/>
        </p:nvCxnSpPr>
        <p:spPr>
          <a:xfrm>
            <a:off x="654070" y="5029912"/>
            <a:ext cx="2968699" cy="6894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62175-D9CF-445B-956E-FAB0F52C09FB}"/>
              </a:ext>
            </a:extLst>
          </p:cNvPr>
          <p:cNvCxnSpPr>
            <a:cxnSpLocks/>
          </p:cNvCxnSpPr>
          <p:nvPr/>
        </p:nvCxnSpPr>
        <p:spPr>
          <a:xfrm flipH="1">
            <a:off x="8029576" y="2924175"/>
            <a:ext cx="733426" cy="23145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3A9F41-DB49-429A-A96A-421C36C1C64D}"/>
              </a:ext>
            </a:extLst>
          </p:cNvPr>
          <p:cNvCxnSpPr>
            <a:cxnSpLocks/>
          </p:cNvCxnSpPr>
          <p:nvPr/>
        </p:nvCxnSpPr>
        <p:spPr>
          <a:xfrm flipH="1">
            <a:off x="8569231" y="5029912"/>
            <a:ext cx="2968699" cy="6894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8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is the new oil</a:t>
            </a:r>
            <a:r>
              <a:rPr lang="en-US" sz="4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3200" i="1" dirty="0">
                <a:solidFill>
                  <a:srgbClr val="FFFFFF"/>
                </a:solidFill>
              </a:rPr>
              <a:t>It’s valuable, but if unrefined it cannot really be used. It has to be changed into gas, plastic, chemicals, etc. to create a valuable entity that drives profitable activity; so must data be broken down, analyzed for it to have value.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Clive </a:t>
            </a:r>
            <a:r>
              <a:rPr lang="en-US" dirty="0" err="1">
                <a:solidFill>
                  <a:srgbClr val="FFFFFF"/>
                </a:solidFill>
              </a:rPr>
              <a:t>humby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EEFB6-7543-4F59-A1E8-4D7639F83F1D}"/>
              </a:ext>
            </a:extLst>
          </p:cNvPr>
          <p:cNvSpPr/>
          <p:nvPr/>
        </p:nvSpPr>
        <p:spPr>
          <a:xfrm>
            <a:off x="500802" y="897394"/>
            <a:ext cx="11929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Times New Roman" panose="02020603050405020304" pitchFamily="18" charset="0"/>
              </a:rPr>
              <a:t>“  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BE733-1C5A-4885-AE59-0AD6FF64A5E1}"/>
              </a:ext>
            </a:extLst>
          </p:cNvPr>
          <p:cNvSpPr/>
          <p:nvPr/>
        </p:nvSpPr>
        <p:spPr>
          <a:xfrm>
            <a:off x="2505160" y="3429000"/>
            <a:ext cx="6848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prstClr val="white"/>
                </a:solidFill>
                <a:latin typeface="Times New Roman" panose="02020603050405020304" pitchFamily="18" charset="0"/>
              </a:rPr>
              <a:t>”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D9E1-5AC1-4D12-9DF9-E09F407D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AE82C11D-1EF8-4EF4-90B2-8DD35B3B55D8}"/>
              </a:ext>
            </a:extLst>
          </p:cNvPr>
          <p:cNvSpPr txBox="1">
            <a:spLocks/>
          </p:cNvSpPr>
          <p:nvPr/>
        </p:nvSpPr>
        <p:spPr bwMode="gray">
          <a:xfrm>
            <a:off x="1097280" y="23782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1) Notes on Case Study Rules</a:t>
            </a: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44D43CE0-3982-4282-A1C0-AC4C96BA81C4}"/>
              </a:ext>
            </a:extLst>
          </p:cNvPr>
          <p:cNvSpPr txBox="1">
            <a:spLocks/>
          </p:cNvSpPr>
          <p:nvPr/>
        </p:nvSpPr>
        <p:spPr bwMode="gray">
          <a:xfrm>
            <a:off x="1097280" y="327357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2) Exploratory Data Analysis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AA74BC2F-0DC9-45C5-AC76-359C3033351E}"/>
              </a:ext>
            </a:extLst>
          </p:cNvPr>
          <p:cNvSpPr txBox="1">
            <a:spLocks/>
          </p:cNvSpPr>
          <p:nvPr/>
        </p:nvSpPr>
        <p:spPr bwMode="gray">
          <a:xfrm>
            <a:off x="1097280" y="41689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3) Feature Engineering</a:t>
            </a:r>
          </a:p>
        </p:txBody>
      </p:sp>
      <p:sp>
        <p:nvSpPr>
          <p:cNvPr id="9" name="Textplatzhalter 28">
            <a:extLst>
              <a:ext uri="{FF2B5EF4-FFF2-40B4-BE49-F238E27FC236}">
                <a16:creationId xmlns:a16="http://schemas.microsoft.com/office/drawing/2014/main" id="{A76E14F1-A1D1-4684-A11B-DDC2A700DE4D}"/>
              </a:ext>
            </a:extLst>
          </p:cNvPr>
          <p:cNvSpPr txBox="1">
            <a:spLocks/>
          </p:cNvSpPr>
          <p:nvPr/>
        </p:nvSpPr>
        <p:spPr bwMode="gray">
          <a:xfrm>
            <a:off x="5730458" y="23782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4) Model Development </a:t>
            </a:r>
          </a:p>
        </p:txBody>
      </p:sp>
      <p:sp>
        <p:nvSpPr>
          <p:cNvPr id="10" name="Textplatzhalter 28">
            <a:extLst>
              <a:ext uri="{FF2B5EF4-FFF2-40B4-BE49-F238E27FC236}">
                <a16:creationId xmlns:a16="http://schemas.microsoft.com/office/drawing/2014/main" id="{E3229A4D-F52B-4372-A57E-CFDEFF5E0965}"/>
              </a:ext>
            </a:extLst>
          </p:cNvPr>
          <p:cNvSpPr txBox="1">
            <a:spLocks/>
          </p:cNvSpPr>
          <p:nvPr/>
        </p:nvSpPr>
        <p:spPr bwMode="gray">
          <a:xfrm>
            <a:off x="5730458" y="327357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2) Model Improvement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1C034F48-5692-45D2-BA74-399F52253AE0}"/>
              </a:ext>
            </a:extLst>
          </p:cNvPr>
          <p:cNvSpPr txBox="1">
            <a:spLocks/>
          </p:cNvSpPr>
          <p:nvPr/>
        </p:nvSpPr>
        <p:spPr bwMode="gray">
          <a:xfrm>
            <a:off x="5730458" y="41689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4) Conclusion</a:t>
            </a:r>
          </a:p>
        </p:txBody>
      </p:sp>
    </p:spTree>
    <p:extLst>
      <p:ext uri="{BB962C8B-B14F-4D97-AF65-F5344CB8AC3E}">
        <p14:creationId xmlns:p14="http://schemas.microsoft.com/office/powerpoint/2010/main" val="120184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50D3-8296-4918-9140-D2A7FC24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Case Study “Prediction of Applications at MoreJobs4Your”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B3EE-DBF3-4AC1-B82A-B69DC7B9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Input data: </a:t>
            </a:r>
            <a:r>
              <a:rPr lang="en-US" dirty="0"/>
              <a:t>Information on u</a:t>
            </a:r>
            <a:r>
              <a:rPr lang="en-US" sz="1800" dirty="0"/>
              <a:t>sers and job descriptions.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Evaluate and predict if a person applied or not to a job position.</a:t>
            </a:r>
          </a:p>
          <a:p>
            <a:pPr marL="0" indent="0">
              <a:buNone/>
            </a:pPr>
            <a:r>
              <a:rPr lang="en-US" b="1" dirty="0"/>
              <a:t>Rules …</a:t>
            </a: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EF65E28A-C2D7-4E4D-AF4B-F731F5E9B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37" y="3660075"/>
            <a:ext cx="4090097" cy="2209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3BC1-C4A4-4432-848F-2EC402F4EDAD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Notes on Case Study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D44AA-9BCA-4A40-841B-634C0523233B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814F6-1FEC-441E-BA29-C42CB859FE11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8E189-673A-4D72-B1C7-F9C21B37F33C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AC98D-954F-4659-95DB-6BAC66EC62DD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91EE8-CEA9-4FC6-B4BE-89004F66E6F0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EB88A-E82B-4F2B-A888-5475775860D4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2C509-473E-459A-84EC-5C2A5F253235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6F3D4-19A1-4CF7-9612-92A5D0D911F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74214-6676-4D90-88FE-34A7F1A694BC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CA92C-0E48-4328-9106-475675B55E28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21450-CE95-436B-A3BD-E38464B8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05" y="3217794"/>
            <a:ext cx="5151437" cy="1162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45D6D-3671-495F-8E76-A6B8D549F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432" y="4814057"/>
            <a:ext cx="7688183" cy="12015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84B36A-206E-4A0B-B841-10E688F6D1E3}"/>
              </a:ext>
            </a:extLst>
          </p:cNvPr>
          <p:cNvSpPr/>
          <p:nvPr/>
        </p:nvSpPr>
        <p:spPr>
          <a:xfrm>
            <a:off x="5035992" y="2846318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Job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220C4-1747-4C8C-B61C-CAE909311701}"/>
              </a:ext>
            </a:extLst>
          </p:cNvPr>
          <p:cNvSpPr/>
          <p:nvPr/>
        </p:nvSpPr>
        <p:spPr>
          <a:xfrm>
            <a:off x="5428728" y="4463668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User ID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C4C263-0F8E-4FCB-9EA2-EBD520EF4542}"/>
              </a:ext>
            </a:extLst>
          </p:cNvPr>
          <p:cNvSpPr/>
          <p:nvPr/>
        </p:nvSpPr>
        <p:spPr>
          <a:xfrm>
            <a:off x="6509505" y="3193742"/>
            <a:ext cx="643770" cy="1186137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46ED1D6-4EB2-43FC-9259-13D428E54CE1}"/>
              </a:ext>
            </a:extLst>
          </p:cNvPr>
          <p:cNvSpPr/>
          <p:nvPr/>
        </p:nvSpPr>
        <p:spPr>
          <a:xfrm>
            <a:off x="7307104" y="2478436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30045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D588FBF-A107-46BA-809E-3ECEE075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906816"/>
            <a:ext cx="4237979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37D7D7-571F-4A4E-96AE-57A10BC7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00" y="2743199"/>
            <a:ext cx="3658418" cy="32956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92F5A0-7A4D-46E6-AA8F-14D4EC19E275}"/>
              </a:ext>
            </a:extLst>
          </p:cNvPr>
          <p:cNvSpPr/>
          <p:nvPr/>
        </p:nvSpPr>
        <p:spPr>
          <a:xfrm>
            <a:off x="1352550" y="2743199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6A467E-3432-4A3B-B4E5-D3034174D1A7}"/>
              </a:ext>
            </a:extLst>
          </p:cNvPr>
          <p:cNvSpPr/>
          <p:nvPr/>
        </p:nvSpPr>
        <p:spPr>
          <a:xfrm>
            <a:off x="1352550" y="3676650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EFD8E4-9153-4D80-B836-5D2F19402F81}"/>
              </a:ext>
            </a:extLst>
          </p:cNvPr>
          <p:cNvSpPr/>
          <p:nvPr/>
        </p:nvSpPr>
        <p:spPr>
          <a:xfrm>
            <a:off x="1352550" y="4152901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5C12FE-72BC-49CC-BBE2-04019E7F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65" y="2543176"/>
            <a:ext cx="6013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5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922185-E5EE-4C18-AD56-B7D912C76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484" y="2628899"/>
            <a:ext cx="7258187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7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1"/>
            <a:ext cx="10058400" cy="3760891"/>
          </a:xfrm>
        </p:spPr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DAA90-90F4-4F86-9653-B3706AC9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3633787"/>
            <a:ext cx="7724775" cy="153352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67A773-CB1F-4200-816C-F7C565974536}"/>
              </a:ext>
            </a:extLst>
          </p:cNvPr>
          <p:cNvSpPr/>
          <p:nvPr/>
        </p:nvSpPr>
        <p:spPr>
          <a:xfrm>
            <a:off x="3054644" y="3633787"/>
            <a:ext cx="643770" cy="1533525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ADBA180-BB2C-4AD0-9F95-EC73C7AA8BDD}"/>
              </a:ext>
            </a:extLst>
          </p:cNvPr>
          <p:cNvSpPr/>
          <p:nvPr/>
        </p:nvSpPr>
        <p:spPr>
          <a:xfrm>
            <a:off x="3852243" y="2918481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D196A4-60E2-41E7-B96B-A774D61F5E72}"/>
              </a:ext>
            </a:extLst>
          </p:cNvPr>
          <p:cNvSpPr/>
          <p:nvPr/>
        </p:nvSpPr>
        <p:spPr>
          <a:xfrm>
            <a:off x="8105775" y="3633787"/>
            <a:ext cx="987563" cy="1533525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35EDB8E-ED48-4E52-A75F-33AB2A21AC05}"/>
              </a:ext>
            </a:extLst>
          </p:cNvPr>
          <p:cNvSpPr/>
          <p:nvPr/>
        </p:nvSpPr>
        <p:spPr>
          <a:xfrm>
            <a:off x="9247167" y="2918481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178618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D1F00BE-2E7E-4E96-9199-8A4008E1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24" y="2208295"/>
            <a:ext cx="4786312" cy="304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17993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{9424BBB2-6575-4605-8CBC-8D8613AE5CC9}tf56160789</Template>
  <TotalTime>0</TotalTime>
  <Words>585</Words>
  <Application>Microsoft Office PowerPoint</Application>
  <PresentationFormat>Widescreen</PresentationFormat>
  <Paragraphs>227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Agency FB</vt:lpstr>
      <vt:lpstr>Arial</vt:lpstr>
      <vt:lpstr>Bookman Old Style</vt:lpstr>
      <vt:lpstr>Calibri</vt:lpstr>
      <vt:lpstr>Courier New</vt:lpstr>
      <vt:lpstr>Franklin Gothic Book</vt:lpstr>
      <vt:lpstr>Times New Roman</vt:lpstr>
      <vt:lpstr>1_RetrospectVTI</vt:lpstr>
      <vt:lpstr>Case Study</vt:lpstr>
      <vt:lpstr>AGENDA</vt:lpstr>
      <vt:lpstr>Case Study “Prediction of Applications at MoreJobs4Your”</vt:lpstr>
      <vt:lpstr>EDA</vt:lpstr>
      <vt:lpstr>EDA</vt:lpstr>
      <vt:lpstr>EDA</vt:lpstr>
      <vt:lpstr>EDA</vt:lpstr>
      <vt:lpstr>EDA</vt:lpstr>
      <vt:lpstr>EDA</vt:lpstr>
      <vt:lpstr>EDA</vt:lpstr>
      <vt:lpstr>EDA</vt:lpstr>
      <vt:lpstr>Feature Engineering</vt:lpstr>
      <vt:lpstr>Model Development</vt:lpstr>
      <vt:lpstr>Technical design</vt:lpstr>
      <vt:lpstr>Model Improvement</vt:lpstr>
      <vt:lpstr>Model Improvement</vt:lpstr>
      <vt:lpstr>Coefficients</vt:lpstr>
      <vt:lpstr>Data is the new oil. It’s valuable, but if unrefined it cannot really be used. It has to be changed into gas, plastic, chemicals, etc. to create a valuable entity that drives profitable activity; so must data be broken down, analyzed for it to have value.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2020-03-18T22:18:46Z</dcterms:created>
  <dcterms:modified xsi:type="dcterms:W3CDTF">2020-03-19T01:06:14Z</dcterms:modified>
</cp:coreProperties>
</file>